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27"/>
  </p:notesMasterIdLst>
  <p:handoutMasterIdLst>
    <p:handoutMasterId r:id="rId28"/>
  </p:handoutMasterIdLst>
  <p:sldIdLst>
    <p:sldId id="269" r:id="rId5"/>
    <p:sldId id="274" r:id="rId6"/>
    <p:sldId id="286" r:id="rId7"/>
    <p:sldId id="288" r:id="rId8"/>
    <p:sldId id="289" r:id="rId9"/>
    <p:sldId id="290" r:id="rId10"/>
    <p:sldId id="305" r:id="rId11"/>
    <p:sldId id="282" r:id="rId12"/>
    <p:sldId id="293" r:id="rId13"/>
    <p:sldId id="298" r:id="rId14"/>
    <p:sldId id="304" r:id="rId15"/>
    <p:sldId id="294" r:id="rId16"/>
    <p:sldId id="283" r:id="rId17"/>
    <p:sldId id="299" r:id="rId18"/>
    <p:sldId id="300" r:id="rId19"/>
    <p:sldId id="284" r:id="rId20"/>
    <p:sldId id="296" r:id="rId21"/>
    <p:sldId id="301" r:id="rId22"/>
    <p:sldId id="302" r:id="rId23"/>
    <p:sldId id="285" r:id="rId24"/>
    <p:sldId id="287" r:id="rId25"/>
    <p:sldId id="303" r:id="rId26"/>
  </p:sldIdLst>
  <p:sldSz cx="12188825" cy="6858000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5B71"/>
    <a:srgbClr val="FFFFFF"/>
    <a:srgbClr val="DFE9F1"/>
    <a:srgbClr val="AFC7DA"/>
    <a:srgbClr val="EDC25A"/>
    <a:srgbClr val="EEC665"/>
    <a:srgbClr val="1F517D"/>
    <a:srgbClr val="061A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033" autoAdjust="0"/>
  </p:normalViewPr>
  <p:slideViewPr>
    <p:cSldViewPr showGuides="1">
      <p:cViewPr varScale="1">
        <p:scale>
          <a:sx n="92" d="100"/>
          <a:sy n="92" d="100"/>
        </p:scale>
        <p:origin x="264" y="72"/>
      </p:cViewPr>
      <p:guideLst>
        <p:guide orient="horz" pos="2160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391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mberly Bloom" userId="63c65fea-7921-4e23-919d-a37c3c00c8bb" providerId="ADAL" clId="{6D7A4304-DF7C-4705-8783-ED3C7968589F}"/>
    <pc:docChg chg="custSel modHandout">
      <pc:chgData name="Kimberly Bloom" userId="63c65fea-7921-4e23-919d-a37c3c00c8bb" providerId="ADAL" clId="{6D7A4304-DF7C-4705-8783-ED3C7968589F}" dt="2026-07-06T18:48:06.379" v="1" actId="21"/>
      <pc:docMkLst>
        <pc:docMk/>
      </pc:docMkLst>
    </pc:docChg>
  </pc:docChgLst>
  <pc:docChgLst>
    <pc:chgData name="Kevin Resnover" userId="441455af-8f71-4328-91f1-50bfcbed2ab5" providerId="ADAL" clId="{E499B1F5-E5BB-4939-8797-FCD8251F0340}"/>
    <pc:docChg chg="modSld">
      <pc:chgData name="Kevin Resnover" userId="441455af-8f71-4328-91f1-50bfcbed2ab5" providerId="ADAL" clId="{E499B1F5-E5BB-4939-8797-FCD8251F0340}" dt="2026-07-13T17:15:07.421" v="0" actId="20577"/>
      <pc:docMkLst>
        <pc:docMk/>
      </pc:docMkLst>
      <pc:sldChg chg="modSp mod">
        <pc:chgData name="Kevin Resnover" userId="441455af-8f71-4328-91f1-50bfcbed2ab5" providerId="ADAL" clId="{E499B1F5-E5BB-4939-8797-FCD8251F0340}" dt="2026-07-13T17:15:07.421" v="0" actId="20577"/>
        <pc:sldMkLst>
          <pc:docMk/>
          <pc:sldMk cId="3001513687" sldId="298"/>
        </pc:sldMkLst>
        <pc:spChg chg="mod">
          <ac:chgData name="Kevin Resnover" userId="441455af-8f71-4328-91f1-50bfcbed2ab5" providerId="ADAL" clId="{E499B1F5-E5BB-4939-8797-FCD8251F0340}" dt="2026-07-13T17:15:07.421" v="0" actId="20577"/>
          <ac:spMkLst>
            <pc:docMk/>
            <pc:sldMk cId="3001513687" sldId="298"/>
            <ac:spMk id="3" creationId="{B482C7E5-A209-F5D4-4335-8CAFC619AADD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A5501B-6E09-6832-7D4E-D06340BF16C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772525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7BB9E6-E69D-3163-CBC5-5A02BB87767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37000" y="8772525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468798-9239-4C3D-93FC-A86DEEE27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7288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7000" y="0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35C6E0-D4BB-49FC-AD99-E588C6112171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4850" y="1154113"/>
            <a:ext cx="55403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325" y="4445000"/>
            <a:ext cx="5559425" cy="36369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525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7000" y="8772525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856703-A549-45D2-B1E8-21D88F1EF61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664644-AA84-29FF-4211-949D93E261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CE8D88-AD07-5CFF-B3CE-D8DE015715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A5C2C7-31BB-3768-17B6-4275F11B78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FD4237-D000-CA78-68BC-EA083F1BBC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56703-A549-45D2-B1E8-21D88F1EF61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626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9D74EA-B5FF-D2D2-F37B-80A3750B2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3A319A-2B4D-3EDA-2250-859A6B0A03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FAB986-77F5-9374-2C59-BD9D37CB99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C92054-4447-C588-8C93-F3960B7827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56703-A549-45D2-B1E8-21D88F1EF61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9630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230A69-849B-DAB4-BF85-01DD2642DD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30AE50-DCD6-1B64-6A30-BEE4A46543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F23A48-127D-3283-A2BA-9B62AC68D0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6573AD-73B4-B221-4A37-26C5144046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56703-A549-45D2-B1E8-21D88F1EF61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3185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56703-A549-45D2-B1E8-21D88F1EF61D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72C613-3740-A8CD-A1B6-EC90C32006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48EA26-D5B3-8B1A-3B43-A07E964AB0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D22753-D52C-3039-BC24-D18BC9EA52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20AF4D-6DDE-EE76-23F9-84061CAE2F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56703-A549-45D2-B1E8-21D88F1EF61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0831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14D334-ED40-5392-A460-AD31C5B00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F4A4EC-8A92-70AE-C032-785853573C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104858-763E-C06E-8A49-C7F0AB5E3B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A5FE00-B138-F5E1-DCCD-359A6DE44E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56703-A549-45D2-B1E8-21D88F1EF61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7200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56703-A549-45D2-B1E8-21D88F1EF61D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D15173-3AEB-08CB-4517-F623CA840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DDC64C-0364-FB4D-D7DD-6183D8D454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14FE58-611F-A1B5-DC29-806A519868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C2A3BD-43EA-E43E-09CC-93FEE4DCB0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56703-A549-45D2-B1E8-21D88F1EF61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2047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36F0E4-8218-D77E-CC93-571C7DC31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5793FA-B827-97C8-AFA7-D4CA603A23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C84ACB-B584-9837-58D5-4A7BBFFCE2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4DDFC3-B383-BAE5-B1D4-4E78A23145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56703-A549-45D2-B1E8-21D88F1EF61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6574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349F75-D21A-25D2-46FD-A430FDB222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B234CF-A230-CCD8-165E-1B1192E922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F2144B-A34E-DEDA-FB5B-365FB55A0F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06A4B7-E9F6-6EE1-99BD-96B6EDFB2E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56703-A549-45D2-B1E8-21D88F1EF61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0130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56703-A549-45D2-B1E8-21D88F1EF61D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56703-A549-45D2-B1E8-21D88F1EF61D}" type="slidenum">
              <a:rPr lang="en-US" smtClean="0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56703-A549-45D2-B1E8-21D88F1EF61D}" type="slidenum">
              <a:rPr lang="en-US" smtClean="0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90790D-02C7-9183-2DB3-56B55D10C5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924D60-B2A8-EE29-737B-BFCA0EFA93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5D1008-9169-76EA-C919-299892D062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971786-36DC-742B-F8CB-94602D84EE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56703-A549-45D2-B1E8-21D88F1EF61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1119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56703-A549-45D2-B1E8-21D88F1EF61D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A34F0E-DFD9-DCD3-1213-0A80815231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F70E3B-F8BE-3A50-A68E-3E4D4A1423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A2C3B1-A5A0-EEA3-32E9-06E71AEB48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90B1D2-9D82-D278-4562-6DD9A7F7E9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56703-A549-45D2-B1E8-21D88F1EF61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5645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EA76B4-7FA0-6550-22AC-C589B02471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C125E7-0EF3-7C13-0743-5F8A7CA944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A9F1AC-0F2B-54A0-1D6E-79CE1E24DD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3FAB1D-5B0D-ABC9-9DF6-A70BE91A9D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56703-A549-45D2-B1E8-21D88F1EF61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6265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2AB4DB-5B59-3EB4-3086-CC91F197A5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EA4EA8-0191-CE7D-7C79-D025D3A533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EAA2CE-C913-70F1-D417-77B524C8EB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05042F-D0E4-9146-6B3B-DB351A7DC2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56703-A549-45D2-B1E8-21D88F1EF61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7102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0D44F-2CAA-6B11-641D-59859F504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9FC219-58A3-BB30-C26D-0AEE918DCD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1CB979-E037-617A-96F1-3631044B66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A04207-430F-9752-8373-2C10042D33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56703-A549-45D2-B1E8-21D88F1EF61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8293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56703-A549-45D2-B1E8-21D88F1EF61D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06CFE1-5662-7B17-3076-4F8F75B3E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776070-08A7-E7C2-A1D9-55F9D816BB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D312DA-8C71-9683-BC61-07864C0D2B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F0ABD5-CA2E-AE91-A2DC-780220192B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56703-A549-45D2-B1E8-21D88F1EF61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9869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Kairos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41148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5713412" y="1676400"/>
            <a:ext cx="5180251" cy="1470025"/>
          </a:xfrm>
        </p:spPr>
        <p:txBody>
          <a:bodyPr/>
          <a:lstStyle>
            <a:lvl1pPr>
              <a:defRPr>
                <a:solidFill>
                  <a:srgbClr val="485B7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5713412" y="3432172"/>
            <a:ext cx="5181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Picture 5" descr="A blue oval with black text&#10;&#10;AI-generated content may be incorrect."/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97" y="282658"/>
            <a:ext cx="836748" cy="32040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85B7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85B7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768725"/>
          </a:xfrm>
        </p:spPr>
        <p:txBody>
          <a:bodyPr/>
          <a:lstStyle>
            <a:lvl1pPr>
              <a:defRPr sz="2400">
                <a:solidFill>
                  <a:srgbClr val="485B71"/>
                </a:solidFill>
              </a:defRPr>
            </a:lvl1pPr>
            <a:lvl2pPr>
              <a:defRPr sz="2000">
                <a:solidFill>
                  <a:srgbClr val="485B71"/>
                </a:solidFill>
              </a:defRPr>
            </a:lvl2pPr>
            <a:lvl3pPr>
              <a:defRPr sz="1800">
                <a:solidFill>
                  <a:srgbClr val="485B71"/>
                </a:solidFill>
              </a:defRPr>
            </a:lvl3pPr>
            <a:lvl4pPr>
              <a:defRPr sz="1600">
                <a:solidFill>
                  <a:srgbClr val="485B71"/>
                </a:solidFill>
              </a:defRPr>
            </a:lvl4pPr>
            <a:lvl5pPr>
              <a:defRPr sz="1600">
                <a:solidFill>
                  <a:srgbClr val="485B7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4" y="1535113"/>
            <a:ext cx="5387630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85B7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4" y="2174875"/>
            <a:ext cx="5387630" cy="3768725"/>
          </a:xfrm>
        </p:spPr>
        <p:txBody>
          <a:bodyPr/>
          <a:lstStyle>
            <a:lvl1pPr>
              <a:defRPr sz="2400">
                <a:solidFill>
                  <a:srgbClr val="485B71"/>
                </a:solidFill>
              </a:defRPr>
            </a:lvl1pPr>
            <a:lvl2pPr>
              <a:defRPr sz="2000">
                <a:solidFill>
                  <a:srgbClr val="485B71"/>
                </a:solidFill>
              </a:defRPr>
            </a:lvl2pPr>
            <a:lvl3pPr>
              <a:defRPr sz="1800">
                <a:solidFill>
                  <a:srgbClr val="485B71"/>
                </a:solidFill>
              </a:defRPr>
            </a:lvl3pPr>
            <a:lvl4pPr>
              <a:defRPr sz="1600">
                <a:solidFill>
                  <a:srgbClr val="485B71"/>
                </a:solidFill>
              </a:defRPr>
            </a:lvl4pPr>
            <a:lvl5pPr>
              <a:defRPr sz="1600">
                <a:solidFill>
                  <a:srgbClr val="485B7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/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33012" y="6096000"/>
            <a:ext cx="1524000" cy="59496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85B7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4" name="Picture 3"/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412" y="6310935"/>
            <a:ext cx="838200" cy="3624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33012" y="6096000"/>
            <a:ext cx="1524002" cy="54858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33012" y="6096000"/>
            <a:ext cx="1524000" cy="59496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Kairos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group of gears on a blue background&#10;&#10;Description automatically generated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43"/>
          <a:stretch>
            <a:fillRect/>
          </a:stretch>
        </p:blipFill>
        <p:spPr>
          <a:xfrm>
            <a:off x="0" y="0"/>
            <a:ext cx="41148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5713412" y="1676400"/>
            <a:ext cx="5180251" cy="1470025"/>
          </a:xfrm>
        </p:spPr>
        <p:txBody>
          <a:bodyPr/>
          <a:lstStyle>
            <a:lvl1pPr>
              <a:defRPr>
                <a:solidFill>
                  <a:srgbClr val="485B7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5713412" y="3432172"/>
            <a:ext cx="5181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3" name="Picture 2" descr="A white logo with black background&#10;&#10;Description automatically generated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1458" y="220980"/>
            <a:ext cx="957626" cy="365760"/>
          </a:xfrm>
          <a:prstGeom prst="rect">
            <a:avLst/>
          </a:prstGeom>
        </p:spPr>
      </p:pic>
      <p:sp>
        <p:nvSpPr>
          <p:cNvPr id="2" name="Rectangle 1"/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4114800" cy="6858000"/>
          </a:xfrm>
          <a:prstGeom prst="rect">
            <a:avLst/>
          </a:prstGeom>
          <a:gradFill>
            <a:gsLst>
              <a:gs pos="46000">
                <a:srgbClr val="061A34"/>
              </a:gs>
              <a:gs pos="0">
                <a:srgbClr val="1F517D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 descr="A blue oval with black text&#10;&#10;AI-generated content may be incorrect."/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97" y="282658"/>
            <a:ext cx="836748" cy="32040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50812" y="1295134"/>
            <a:ext cx="3818855" cy="381620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</p:spPr>
        <p:txBody>
          <a:bodyPr/>
          <a:lstStyle>
            <a:lvl1pPr>
              <a:defRPr>
                <a:solidFill>
                  <a:srgbClr val="485B7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441" y="1600203"/>
            <a:ext cx="10969943" cy="4267197"/>
          </a:xfrm>
        </p:spPr>
        <p:txBody>
          <a:bodyPr/>
          <a:lstStyle>
            <a:lvl1pPr>
              <a:defRPr>
                <a:solidFill>
                  <a:srgbClr val="485B71"/>
                </a:solidFill>
              </a:defRPr>
            </a:lvl1pPr>
            <a:lvl2pPr>
              <a:defRPr>
                <a:solidFill>
                  <a:srgbClr val="485B71"/>
                </a:solidFill>
              </a:defRPr>
            </a:lvl2pPr>
            <a:lvl3pPr>
              <a:defRPr>
                <a:solidFill>
                  <a:srgbClr val="485B71"/>
                </a:solidFill>
              </a:defRPr>
            </a:lvl3pPr>
            <a:lvl4pPr>
              <a:defRPr>
                <a:solidFill>
                  <a:srgbClr val="485B71"/>
                </a:solidFill>
              </a:defRPr>
            </a:lvl4pPr>
            <a:lvl5pPr>
              <a:defRPr>
                <a:solidFill>
                  <a:srgbClr val="485B7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6" name="Picture 5"/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33012" y="6096000"/>
            <a:ext cx="1524000" cy="59496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Kairos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</p:spPr>
        <p:txBody>
          <a:bodyPr/>
          <a:lstStyle>
            <a:lvl1pPr>
              <a:defRPr>
                <a:solidFill>
                  <a:srgbClr val="485B7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441" y="1600203"/>
            <a:ext cx="10969943" cy="4267197"/>
          </a:xfrm>
        </p:spPr>
        <p:txBody>
          <a:bodyPr/>
          <a:lstStyle>
            <a:lvl1pPr>
              <a:defRPr>
                <a:solidFill>
                  <a:srgbClr val="485B71"/>
                </a:solidFill>
              </a:defRPr>
            </a:lvl1pPr>
            <a:lvl2pPr>
              <a:defRPr>
                <a:solidFill>
                  <a:srgbClr val="485B71"/>
                </a:solidFill>
              </a:defRPr>
            </a:lvl2pPr>
            <a:lvl3pPr>
              <a:defRPr>
                <a:solidFill>
                  <a:srgbClr val="485B71"/>
                </a:solidFill>
              </a:defRPr>
            </a:lvl3pPr>
            <a:lvl4pPr>
              <a:defRPr>
                <a:solidFill>
                  <a:srgbClr val="485B71"/>
                </a:solidFill>
              </a:defRPr>
            </a:lvl4pPr>
            <a:lvl5pPr>
              <a:defRPr>
                <a:solidFill>
                  <a:srgbClr val="485B7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3" name="Picture 12"/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41" y="6310935"/>
            <a:ext cx="838200" cy="362465"/>
          </a:xfrm>
          <a:prstGeom prst="rect">
            <a:avLst/>
          </a:prstGeom>
        </p:spPr>
      </p:pic>
      <p:pic>
        <p:nvPicPr>
          <p:cNvPr id="4" name="Picture 3"/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33012" y="6096000"/>
            <a:ext cx="1524000" cy="59496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gs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441" y="1600203"/>
            <a:ext cx="10969943" cy="4267197"/>
          </a:xfrm>
        </p:spPr>
        <p:txBody>
          <a:bodyPr/>
          <a:lstStyle>
            <a:lvl1pPr>
              <a:defRPr>
                <a:solidFill>
                  <a:srgbClr val="485B71"/>
                </a:solidFill>
              </a:defRPr>
            </a:lvl1pPr>
            <a:lvl2pPr>
              <a:defRPr>
                <a:solidFill>
                  <a:srgbClr val="485B71"/>
                </a:solidFill>
              </a:defRPr>
            </a:lvl2pPr>
            <a:lvl3pPr>
              <a:defRPr>
                <a:solidFill>
                  <a:srgbClr val="485B71"/>
                </a:solidFill>
              </a:defRPr>
            </a:lvl3pPr>
            <a:lvl4pPr>
              <a:defRPr>
                <a:solidFill>
                  <a:srgbClr val="485B71"/>
                </a:solidFill>
              </a:defRPr>
            </a:lvl4pPr>
            <a:lvl5pPr>
              <a:defRPr>
                <a:solidFill>
                  <a:srgbClr val="485B7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Rectangle 4"/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1" y="0"/>
            <a:ext cx="12188825" cy="14097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35000">
                <a:srgbClr val="EEC66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pic>
        <p:nvPicPr>
          <p:cNvPr id="11" name="Picture 10"/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99009" y="-381000"/>
            <a:ext cx="2133603" cy="213360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s with Co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74" y="1378435"/>
            <a:ext cx="10969943" cy="1029799"/>
          </a:xfrm>
        </p:spPr>
        <p:txBody>
          <a:bodyPr/>
          <a:lstStyle>
            <a:lvl1pPr>
              <a:defRPr>
                <a:solidFill>
                  <a:srgbClr val="485B7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3474" y="2590800"/>
            <a:ext cx="5383398" cy="3581397"/>
          </a:xfrm>
        </p:spPr>
        <p:txBody>
          <a:bodyPr/>
          <a:lstStyle>
            <a:lvl1pPr>
              <a:defRPr sz="2800">
                <a:solidFill>
                  <a:srgbClr val="485B71"/>
                </a:solidFill>
              </a:defRPr>
            </a:lvl1pPr>
            <a:lvl2pPr>
              <a:defRPr sz="2400">
                <a:solidFill>
                  <a:srgbClr val="485B71"/>
                </a:solidFill>
              </a:defRPr>
            </a:lvl2pPr>
            <a:lvl3pPr>
              <a:defRPr sz="2000">
                <a:solidFill>
                  <a:srgbClr val="485B71"/>
                </a:solidFill>
              </a:defRPr>
            </a:lvl3pPr>
            <a:lvl4pPr>
              <a:defRPr sz="1800">
                <a:solidFill>
                  <a:srgbClr val="485B71"/>
                </a:solidFill>
              </a:defRPr>
            </a:lvl4pPr>
            <a:lvl5pPr>
              <a:defRPr sz="1800">
                <a:solidFill>
                  <a:srgbClr val="485B7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019" y="2590800"/>
            <a:ext cx="5383398" cy="3581397"/>
          </a:xfrm>
        </p:spPr>
        <p:txBody>
          <a:bodyPr/>
          <a:lstStyle>
            <a:lvl1pPr>
              <a:defRPr sz="2800">
                <a:solidFill>
                  <a:srgbClr val="485B71"/>
                </a:solidFill>
              </a:defRPr>
            </a:lvl1pPr>
            <a:lvl2pPr>
              <a:defRPr sz="2400">
                <a:solidFill>
                  <a:srgbClr val="485B71"/>
                </a:solidFill>
              </a:defRPr>
            </a:lvl2pPr>
            <a:lvl3pPr>
              <a:defRPr sz="2000">
                <a:solidFill>
                  <a:srgbClr val="485B71"/>
                </a:solidFill>
              </a:defRPr>
            </a:lvl3pPr>
            <a:lvl4pPr>
              <a:defRPr sz="1800">
                <a:solidFill>
                  <a:srgbClr val="485B71"/>
                </a:solidFill>
              </a:defRPr>
            </a:lvl4pPr>
            <a:lvl5pPr>
              <a:defRPr sz="1800">
                <a:solidFill>
                  <a:srgbClr val="485B7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/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1" y="0"/>
            <a:ext cx="12188825" cy="14097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35000">
                <a:srgbClr val="EEC66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pic>
        <p:nvPicPr>
          <p:cNvPr id="7" name="Picture 6"/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99009" y="-381000"/>
            <a:ext cx="2133603" cy="213360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 with Co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1" y="0"/>
            <a:ext cx="12188825" cy="14097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35000">
                <a:srgbClr val="EEC66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pic>
        <p:nvPicPr>
          <p:cNvPr id="4" name="Picture 3"/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99009" y="-381000"/>
            <a:ext cx="2133603" cy="213360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Conferenc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4114800" cy="6858000"/>
          </a:xfrm>
          <a:prstGeom prst="rect">
            <a:avLst/>
          </a:prstGeom>
          <a:gradFill flip="none" rotWithShape="1">
            <a:gsLst>
              <a:gs pos="70000">
                <a:srgbClr val="FFFFFF"/>
              </a:gs>
              <a:gs pos="25000">
                <a:srgbClr val="FFFFFF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5612" y="274638"/>
            <a:ext cx="7313772" cy="1143000"/>
          </a:xfrm>
        </p:spPr>
        <p:txBody>
          <a:bodyPr/>
          <a:lstStyle>
            <a:lvl1pPr>
              <a:defRPr>
                <a:solidFill>
                  <a:srgbClr val="485B7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5612" y="1600203"/>
            <a:ext cx="7313772" cy="4983159"/>
          </a:xfrm>
        </p:spPr>
        <p:txBody>
          <a:bodyPr/>
          <a:lstStyle>
            <a:lvl1pPr>
              <a:defRPr>
                <a:solidFill>
                  <a:srgbClr val="485B71"/>
                </a:solidFill>
              </a:defRPr>
            </a:lvl1pPr>
            <a:lvl2pPr>
              <a:defRPr>
                <a:solidFill>
                  <a:srgbClr val="485B71"/>
                </a:solidFill>
              </a:defRPr>
            </a:lvl2pPr>
            <a:lvl3pPr>
              <a:defRPr>
                <a:solidFill>
                  <a:srgbClr val="485B71"/>
                </a:solidFill>
              </a:defRPr>
            </a:lvl3pPr>
            <a:lvl4pPr>
              <a:defRPr>
                <a:solidFill>
                  <a:srgbClr val="485B71"/>
                </a:solidFill>
              </a:defRPr>
            </a:lvl4pPr>
            <a:lvl5pPr>
              <a:defRPr>
                <a:solidFill>
                  <a:srgbClr val="485B7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8" descr="A blue oval with black text&#10;&#10;AI-generated content may be incorrect."/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97" y="282658"/>
            <a:ext cx="836748" cy="32040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8166" y="1295135"/>
            <a:ext cx="3810265" cy="3810265"/>
          </a:xfrm>
          <a:prstGeom prst="rect">
            <a:avLst/>
          </a:prstGeom>
        </p:spPr>
      </p:pic>
      <p:cxnSp>
        <p:nvCxnSpPr>
          <p:cNvPr id="6" name="Straight Connector 5"/>
          <p:cNvCxnSpPr/>
          <p:nvPr userDrawn="1"/>
        </p:nvCxnSpPr>
        <p:spPr>
          <a:xfrm>
            <a:off x="4113212" y="0"/>
            <a:ext cx="0" cy="685800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</p:spPr>
        <p:txBody>
          <a:bodyPr/>
          <a:lstStyle>
            <a:lvl1pPr>
              <a:defRPr>
                <a:solidFill>
                  <a:srgbClr val="485B7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600203"/>
            <a:ext cx="5383398" cy="4267197"/>
          </a:xfrm>
        </p:spPr>
        <p:txBody>
          <a:bodyPr/>
          <a:lstStyle>
            <a:lvl1pPr>
              <a:defRPr sz="2800">
                <a:solidFill>
                  <a:srgbClr val="485B71"/>
                </a:solidFill>
              </a:defRPr>
            </a:lvl1pPr>
            <a:lvl2pPr>
              <a:defRPr sz="2400">
                <a:solidFill>
                  <a:srgbClr val="485B71"/>
                </a:solidFill>
              </a:defRPr>
            </a:lvl2pPr>
            <a:lvl3pPr>
              <a:defRPr sz="2000">
                <a:solidFill>
                  <a:srgbClr val="485B71"/>
                </a:solidFill>
              </a:defRPr>
            </a:lvl3pPr>
            <a:lvl4pPr>
              <a:defRPr sz="1800">
                <a:solidFill>
                  <a:srgbClr val="485B71"/>
                </a:solidFill>
              </a:defRPr>
            </a:lvl4pPr>
            <a:lvl5pPr>
              <a:defRPr sz="1800">
                <a:solidFill>
                  <a:srgbClr val="485B7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600203"/>
            <a:ext cx="5383398" cy="4267197"/>
          </a:xfrm>
        </p:spPr>
        <p:txBody>
          <a:bodyPr/>
          <a:lstStyle>
            <a:lvl1pPr>
              <a:defRPr sz="2800">
                <a:solidFill>
                  <a:srgbClr val="485B71"/>
                </a:solidFill>
              </a:defRPr>
            </a:lvl1pPr>
            <a:lvl2pPr>
              <a:defRPr sz="2400">
                <a:solidFill>
                  <a:srgbClr val="485B71"/>
                </a:solidFill>
              </a:defRPr>
            </a:lvl2pPr>
            <a:lvl3pPr>
              <a:defRPr sz="2000">
                <a:solidFill>
                  <a:srgbClr val="485B71"/>
                </a:solidFill>
              </a:defRPr>
            </a:lvl3pPr>
            <a:lvl4pPr>
              <a:defRPr sz="1800">
                <a:solidFill>
                  <a:srgbClr val="485B71"/>
                </a:solidFill>
              </a:defRPr>
            </a:lvl4pPr>
            <a:lvl5pPr>
              <a:defRPr sz="1800">
                <a:solidFill>
                  <a:srgbClr val="485B7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Picture 4"/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33012" y="6096000"/>
            <a:ext cx="1524000" cy="594961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600203"/>
            <a:ext cx="10969943" cy="43433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485B7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485B7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485B7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485B7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485B7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485B7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5561012" y="914400"/>
            <a:ext cx="5180012" cy="1470025"/>
          </a:xfrm>
        </p:spPr>
        <p:txBody>
          <a:bodyPr/>
          <a:lstStyle/>
          <a:p>
            <a:r>
              <a:rPr lang="en-US" b="1" dirty="0"/>
              <a:t>WHEN EVERYTHING CHANGES</a:t>
            </a:r>
          </a:p>
        </p:txBody>
      </p:sp>
      <p:sp>
        <p:nvSpPr>
          <p:cNvPr id="5" name="Subtitle 2"/>
          <p:cNvSpPr txBox="1">
            <a:spLocks noGrp="1"/>
          </p:cNvSpPr>
          <p:nvPr>
            <p:ph type="subTitle" idx="4294967295"/>
          </p:nvPr>
        </p:nvSpPr>
        <p:spPr>
          <a:xfrm>
            <a:off x="5561012" y="2670175"/>
            <a:ext cx="51816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485B7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rgbClr val="485B7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485B7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485B7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rgbClr val="485B7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/>
              <a:t>Faithful Through Every Season of the Journey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dirty="0"/>
              <a:t>	</a:t>
            </a:r>
          </a:p>
        </p:txBody>
      </p:sp>
      <p:sp>
        <p:nvSpPr>
          <p:cNvPr id="6" name="Subtitle 2"/>
          <p:cNvSpPr txBox="1"/>
          <p:nvPr/>
        </p:nvSpPr>
        <p:spPr>
          <a:xfrm>
            <a:off x="5559424" y="4708525"/>
            <a:ext cx="5181600" cy="1752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485B7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rgbClr val="485B7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485B7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485B7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rgbClr val="485B7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dirty="0"/>
              <a:t>Roger Bough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dirty="0"/>
              <a:t>Indiana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2000" dirty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dirty="0"/>
              <a:t>Beverly Upperman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dirty="0"/>
              <a:t>Georgia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14BF86-FD70-9B19-C60B-25F1879F2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A77723-BA2D-AD5F-825E-F6AD70368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A Time of Cultivation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82C7E5-A209-F5D4-4335-8CAFC619A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New responsibilities that stretch you</a:t>
            </a:r>
          </a:p>
          <a:p>
            <a:r>
              <a:rPr lang="en-US" dirty="0"/>
              <a:t>Doors opening that previously seemed closed</a:t>
            </a:r>
          </a:p>
          <a:p>
            <a:r>
              <a:rPr lang="en-US" dirty="0"/>
              <a:t>New rhythms</a:t>
            </a:r>
          </a:p>
          <a:p>
            <a:endParaRPr lang="en-US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APPLICATION: </a:t>
            </a:r>
          </a:p>
          <a:p>
            <a:r>
              <a:rPr lang="en-US" dirty="0"/>
              <a:t>Scripture: Song of Solomon 2:11-12  </a:t>
            </a:r>
          </a:p>
          <a:p>
            <a:r>
              <a:rPr lang="en-US" dirty="0"/>
              <a:t>Personal: Embrace the new season </a:t>
            </a:r>
          </a:p>
          <a:p>
            <a:r>
              <a:rPr lang="en-US" dirty="0"/>
              <a:t>Ministry: Steward new opportunities wisely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2A2785B-5AE9-6D03-1B8F-234A56440802}"/>
              </a:ext>
            </a:extLst>
          </p:cNvPr>
          <p:cNvSpPr txBox="1">
            <a:spLocks/>
          </p:cNvSpPr>
          <p:nvPr/>
        </p:nvSpPr>
        <p:spPr>
          <a:xfrm>
            <a:off x="150812" y="4800600"/>
            <a:ext cx="3886200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485B7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100" b="1" dirty="0"/>
              <a:t>SPRING SEASON</a:t>
            </a:r>
            <a:br>
              <a:rPr lang="en-US" sz="3100" b="1" dirty="0"/>
            </a:br>
            <a:r>
              <a:rPr lang="en-US" sz="3100" b="1" dirty="0"/>
              <a:t>Renewal and New Beginning</a:t>
            </a:r>
            <a:endParaRPr lang="en-US" sz="3100" dirty="0"/>
          </a:p>
        </p:txBody>
      </p:sp>
    </p:spTree>
    <p:extLst>
      <p:ext uri="{BB962C8B-B14F-4D97-AF65-F5344CB8AC3E}">
        <p14:creationId xmlns:p14="http://schemas.microsoft.com/office/powerpoint/2010/main" val="30015136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99013F-91F4-25CF-B4D0-D97CAC0AB1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5A863F-3AD3-B597-2C4E-42AB8D2AA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A Word of Caution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B0EC11-05F6-9E7C-12BA-7A67918B47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Focus on roots and not just visible growth</a:t>
            </a:r>
          </a:p>
          <a:p>
            <a:r>
              <a:rPr lang="en-US" dirty="0"/>
              <a:t>Expecting immediate results</a:t>
            </a:r>
          </a:p>
          <a:p>
            <a:r>
              <a:rPr lang="en-US" dirty="0"/>
              <a:t>Don't lose the lessons of winter</a:t>
            </a:r>
          </a:p>
          <a:p>
            <a:r>
              <a:rPr lang="en-US" dirty="0"/>
              <a:t> Every challenge has not disappeared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APPLICATION: </a:t>
            </a:r>
          </a:p>
          <a:p>
            <a:r>
              <a:rPr lang="en-US" dirty="0"/>
              <a:t>Scripture: Hebrews 10:36</a:t>
            </a:r>
          </a:p>
          <a:p>
            <a:r>
              <a:rPr lang="en-US" dirty="0"/>
              <a:t>Personal: Maintain dependence on God</a:t>
            </a:r>
          </a:p>
          <a:p>
            <a:r>
              <a:rPr lang="en-US" dirty="0"/>
              <a:t>Ministry: Don’t relax spiritual vigilance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7176BF5-03C2-3632-483B-EDF43D1AA64E}"/>
              </a:ext>
            </a:extLst>
          </p:cNvPr>
          <p:cNvSpPr txBox="1">
            <a:spLocks/>
          </p:cNvSpPr>
          <p:nvPr/>
        </p:nvSpPr>
        <p:spPr>
          <a:xfrm>
            <a:off x="150812" y="4800600"/>
            <a:ext cx="3886200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485B7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100" b="1" dirty="0"/>
              <a:t>SPRING SEASON</a:t>
            </a:r>
            <a:br>
              <a:rPr lang="en-US" sz="3100" b="1" dirty="0"/>
            </a:br>
            <a:r>
              <a:rPr lang="en-US" sz="3100" b="1" dirty="0"/>
              <a:t>Renewal and New Beginning</a:t>
            </a:r>
            <a:endParaRPr lang="en-US" sz="3100" dirty="0"/>
          </a:p>
        </p:txBody>
      </p:sp>
    </p:spTree>
    <p:extLst>
      <p:ext uri="{BB962C8B-B14F-4D97-AF65-F5344CB8AC3E}">
        <p14:creationId xmlns:p14="http://schemas.microsoft.com/office/powerpoint/2010/main" val="37548495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5F2358-21F2-8738-44DC-67663BC1D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6B825-A6D3-1981-1158-A0769E6F7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b="1" dirty="0"/>
              <a:t>SUMMER SEASON</a:t>
            </a:r>
            <a:br>
              <a:rPr lang="en-US" b="1" dirty="0"/>
            </a:br>
            <a:r>
              <a:rPr lang="en-US" b="1" dirty="0"/>
              <a:t>Fruitfulness and Momentum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E60D7E1-9AEE-A058-FC16-9E2335B9DB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9012" y="1828800"/>
            <a:ext cx="6233425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9967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12" y="5105400"/>
            <a:ext cx="3962400" cy="1371600"/>
          </a:xfrm>
        </p:spPr>
        <p:txBody>
          <a:bodyPr>
            <a:normAutofit fontScale="90000"/>
          </a:bodyPr>
          <a:lstStyle/>
          <a:p>
            <a:pPr lvl="0"/>
            <a:r>
              <a:rPr lang="en-US" sz="3100" b="1" dirty="0"/>
              <a:t>SUMMER SEASON</a:t>
            </a:r>
            <a:br>
              <a:rPr lang="en-US" sz="3100" b="1" dirty="0"/>
            </a:br>
            <a:r>
              <a:rPr lang="en-US" sz="3100" b="1" dirty="0"/>
              <a:t>Fruitfulness and Momentum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7500"/>
          </a:bodyPr>
          <a:lstStyle/>
          <a:p>
            <a:r>
              <a:rPr lang="en-US" sz="3100" dirty="0"/>
              <a:t>Longer Days</a:t>
            </a:r>
          </a:p>
          <a:p>
            <a:r>
              <a:rPr lang="en-US" sz="3100" dirty="0"/>
              <a:t>Productivity</a:t>
            </a:r>
          </a:p>
          <a:p>
            <a:r>
              <a:rPr lang="en-US" sz="3100" dirty="0"/>
              <a:t>Success</a:t>
            </a:r>
          </a:p>
          <a:p>
            <a:r>
              <a:rPr lang="en-US" sz="3100" dirty="0"/>
              <a:t>Growth</a:t>
            </a:r>
          </a:p>
          <a:p>
            <a:r>
              <a:rPr lang="en-US" sz="3100" dirty="0"/>
              <a:t>Cycles of the seasons in life &amp; ministry</a:t>
            </a:r>
          </a:p>
          <a:p>
            <a:pPr marL="0" indent="0">
              <a:buNone/>
            </a:pPr>
            <a:endParaRPr lang="en-US" sz="3100" b="1" dirty="0"/>
          </a:p>
          <a:p>
            <a:pPr marL="0" indent="0">
              <a:buNone/>
            </a:pPr>
            <a:r>
              <a:rPr lang="en-US" sz="3100" b="1" dirty="0"/>
              <a:t>APPLICATION (CAUTION): </a:t>
            </a:r>
          </a:p>
          <a:p>
            <a:r>
              <a:rPr lang="en-US" sz="3100" dirty="0"/>
              <a:t>Personal: Don’t run ahead of the Lord</a:t>
            </a:r>
          </a:p>
          <a:p>
            <a:r>
              <a:rPr lang="en-US" sz="3100" dirty="0"/>
              <a:t>Ministry: Don’t step out of the Riverbanks</a:t>
            </a:r>
          </a:p>
          <a:p>
            <a:endParaRPr lang="en-US" sz="3395" dirty="0"/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C6D8904-8C8E-4F75-2D7B-FF7B0BCF9B21}"/>
              </a:ext>
            </a:extLst>
          </p:cNvPr>
          <p:cNvSpPr txBox="1">
            <a:spLocks/>
          </p:cNvSpPr>
          <p:nvPr/>
        </p:nvSpPr>
        <p:spPr>
          <a:xfrm>
            <a:off x="4265612" y="274638"/>
            <a:ext cx="731377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485B7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What Does It Look Like?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68D493-128C-BA57-3E6F-C3F53DD0C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3F996-8C55-B16D-8ED4-19C1AB316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812" y="5105400"/>
            <a:ext cx="3962400" cy="1371600"/>
          </a:xfrm>
        </p:spPr>
        <p:txBody>
          <a:bodyPr>
            <a:normAutofit fontScale="90000"/>
          </a:bodyPr>
          <a:lstStyle/>
          <a:p>
            <a:pPr lvl="0"/>
            <a:r>
              <a:rPr lang="en-US" sz="3100" b="1" dirty="0"/>
              <a:t>SUMMER SEASON</a:t>
            </a:r>
            <a:br>
              <a:rPr lang="en-US" sz="3100" b="1" dirty="0"/>
            </a:br>
            <a:r>
              <a:rPr lang="en-US" sz="3100" b="1" dirty="0"/>
              <a:t>Fruitfulness and Momentum</a:t>
            </a:r>
            <a:endParaRPr lang="en-US" sz="31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F69F1B-5A9D-9A68-29AE-FD1EAE884D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7500"/>
          </a:bodyPr>
          <a:lstStyle/>
          <a:p>
            <a:r>
              <a:rPr lang="en-US" sz="3100" dirty="0"/>
              <a:t>The soil, planting seeds, watering</a:t>
            </a:r>
          </a:p>
          <a:p>
            <a:r>
              <a:rPr lang="en-US" sz="3100" dirty="0"/>
              <a:t>Jesus’s Parable of the Sower</a:t>
            </a:r>
          </a:p>
          <a:p>
            <a:r>
              <a:rPr lang="en-US" sz="3100" dirty="0"/>
              <a:t>Psalm 1:1-3 (NKJV) Like a tree… bringing forth fruit in its season</a:t>
            </a:r>
          </a:p>
          <a:p>
            <a:r>
              <a:rPr lang="en-US" sz="3100" dirty="0"/>
              <a:t>John 15:4-5 “Abide in Me, and I in you…”</a:t>
            </a:r>
          </a:p>
          <a:p>
            <a:pPr marL="0" indent="0">
              <a:buNone/>
            </a:pPr>
            <a:r>
              <a:rPr lang="en-US" sz="3100" dirty="0"/>
              <a:t>   “I am the vine; you are the branches….”</a:t>
            </a:r>
          </a:p>
          <a:p>
            <a:pPr marL="0" indent="0">
              <a:buNone/>
            </a:pPr>
            <a:r>
              <a:rPr lang="en-US" sz="3100" b="1" dirty="0"/>
              <a:t>APPLICATION: </a:t>
            </a:r>
          </a:p>
          <a:p>
            <a:r>
              <a:rPr lang="en-US" sz="3100" dirty="0"/>
              <a:t>Personal: daily, the three-legged stool</a:t>
            </a:r>
          </a:p>
          <a:p>
            <a:r>
              <a:rPr lang="en-US" sz="3100" dirty="0"/>
              <a:t>Ministry: intros, prayer groupings, fun</a:t>
            </a:r>
          </a:p>
          <a:p>
            <a:endParaRPr lang="en-US" sz="3395" dirty="0"/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E12310E-A133-AB66-BAEE-471B72A73582}"/>
              </a:ext>
            </a:extLst>
          </p:cNvPr>
          <p:cNvSpPr txBox="1">
            <a:spLocks/>
          </p:cNvSpPr>
          <p:nvPr/>
        </p:nvSpPr>
        <p:spPr>
          <a:xfrm>
            <a:off x="4265612" y="274638"/>
            <a:ext cx="731377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485B7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Agriculture as a metaphor in Scripture</a:t>
            </a:r>
          </a:p>
        </p:txBody>
      </p:sp>
    </p:spTree>
    <p:extLst>
      <p:ext uri="{BB962C8B-B14F-4D97-AF65-F5344CB8AC3E}">
        <p14:creationId xmlns:p14="http://schemas.microsoft.com/office/powerpoint/2010/main" val="8648881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660B3E-515E-7B29-1AEC-D2707E984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417CC-29F9-F43C-4099-619620403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812" y="5105400"/>
            <a:ext cx="3962400" cy="1371600"/>
          </a:xfrm>
        </p:spPr>
        <p:txBody>
          <a:bodyPr>
            <a:normAutofit fontScale="90000"/>
          </a:bodyPr>
          <a:lstStyle/>
          <a:p>
            <a:pPr lvl="0"/>
            <a:r>
              <a:rPr lang="en-US" sz="3100" b="1" dirty="0"/>
              <a:t>SUMMER SEASON</a:t>
            </a:r>
            <a:br>
              <a:rPr lang="en-US" sz="3100" b="1" dirty="0"/>
            </a:br>
            <a:r>
              <a:rPr lang="en-US" sz="3100" b="1" dirty="0"/>
              <a:t>Fruitfulness and Momentum</a:t>
            </a:r>
            <a:endParaRPr lang="en-US" sz="31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8C6591-A420-4194-C940-C6E716EFCC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7500"/>
          </a:bodyPr>
          <a:lstStyle/>
          <a:p>
            <a:r>
              <a:rPr lang="en-US" sz="3100" dirty="0"/>
              <a:t>The rains; early &amp; latter.  Holy Spirit</a:t>
            </a:r>
          </a:p>
          <a:p>
            <a:r>
              <a:rPr lang="en-US" sz="3100" dirty="0"/>
              <a:t>Deuteronomy 11:14: "He will give the rain”</a:t>
            </a:r>
          </a:p>
          <a:p>
            <a:r>
              <a:rPr lang="en-US" sz="3100" dirty="0"/>
              <a:t>Joel 2:23; Hosea 6:3; Jeremiah 5:24</a:t>
            </a:r>
          </a:p>
          <a:p>
            <a:r>
              <a:rPr lang="en-US" sz="3100" dirty="0"/>
              <a:t>James 5:7: "Therefore be patient, … See how the farmer waits for the precious fruit …until it receives the early and latter rain.“</a:t>
            </a:r>
          </a:p>
          <a:p>
            <a:pPr marL="0" indent="0">
              <a:buNone/>
            </a:pPr>
            <a:r>
              <a:rPr lang="en-US" sz="3100" b="1" dirty="0"/>
              <a:t>APPLICATION: </a:t>
            </a:r>
          </a:p>
          <a:p>
            <a:r>
              <a:rPr lang="en-US" sz="3100" dirty="0"/>
              <a:t>Personal: complete dependence on Him</a:t>
            </a:r>
          </a:p>
          <a:p>
            <a:r>
              <a:rPr lang="en-US" sz="3100" dirty="0"/>
              <a:t>Ministry: faith in His faithfulness 1 Cor 3:6-8</a:t>
            </a:r>
          </a:p>
          <a:p>
            <a:endParaRPr lang="en-US" sz="3395" dirty="0"/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432A670-8936-6B97-9493-4BDAE4332610}"/>
              </a:ext>
            </a:extLst>
          </p:cNvPr>
          <p:cNvSpPr txBox="1">
            <a:spLocks/>
          </p:cNvSpPr>
          <p:nvPr/>
        </p:nvSpPr>
        <p:spPr>
          <a:xfrm>
            <a:off x="4265612" y="274638"/>
            <a:ext cx="731377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485B7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Agriculture as a metaphor in Scripture</a:t>
            </a:r>
          </a:p>
        </p:txBody>
      </p:sp>
    </p:spTree>
    <p:extLst>
      <p:ext uri="{BB962C8B-B14F-4D97-AF65-F5344CB8AC3E}">
        <p14:creationId xmlns:p14="http://schemas.microsoft.com/office/powerpoint/2010/main" val="25732350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b="1" dirty="0"/>
              <a:t>FALL SEASON</a:t>
            </a:r>
            <a:br>
              <a:rPr lang="en-US" b="1" dirty="0"/>
            </a:br>
            <a:r>
              <a:rPr lang="en-US" b="1" dirty="0"/>
              <a:t>Transition and Release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E0273B-DD10-F50D-261A-BE0B2093A3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5212" y="1905000"/>
            <a:ext cx="6391589" cy="42672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100E24-DB47-1B91-DD4A-D90BAC99F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D43-16DA-A96E-30F1-34F42C44F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012" y="5257800"/>
            <a:ext cx="3657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sz="3100" b="1" dirty="0"/>
              <a:t>FALL SEASON</a:t>
            </a:r>
            <a:br>
              <a:rPr lang="en-US" sz="3100" b="1" dirty="0"/>
            </a:br>
            <a:r>
              <a:rPr lang="en-US" sz="3100" b="1" dirty="0"/>
              <a:t>Transition and Release</a:t>
            </a:r>
            <a:endParaRPr lang="en-US" sz="31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4175E7-A477-7726-C336-2ED2E53A33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Some things must be released so new things can emerge (pyrophytes)</a:t>
            </a:r>
          </a:p>
          <a:p>
            <a:r>
              <a:rPr lang="en-US" sz="3000" dirty="0"/>
              <a:t>Trials can be an opportunity for growth</a:t>
            </a:r>
          </a:p>
          <a:p>
            <a:r>
              <a:rPr lang="en-US" sz="3000" dirty="0"/>
              <a:t>Producing Spiritual Fruit and Character</a:t>
            </a:r>
          </a:p>
          <a:p>
            <a:r>
              <a:rPr lang="en-US" sz="3000" dirty="0"/>
              <a:t>Maturing Our Faith (silver in the fire)</a:t>
            </a:r>
          </a:p>
          <a:p>
            <a:r>
              <a:rPr lang="en-US" sz="3000" dirty="0"/>
              <a:t>Ecclesiastes 3:1  “To everything…season”</a:t>
            </a:r>
            <a:endParaRPr lang="en-US" sz="3000" b="1" dirty="0"/>
          </a:p>
          <a:p>
            <a:pPr marL="0" indent="0">
              <a:buNone/>
            </a:pPr>
            <a:r>
              <a:rPr lang="en-US" sz="3000" b="1" dirty="0"/>
              <a:t>APPLICATION: </a:t>
            </a:r>
          </a:p>
          <a:p>
            <a:r>
              <a:rPr lang="en-US" sz="3000" dirty="0"/>
              <a:t>Personal: forgiveness, letting go</a:t>
            </a:r>
          </a:p>
          <a:p>
            <a:r>
              <a:rPr lang="en-US" sz="3000" dirty="0"/>
              <a:t>Ministry: press (focus) toward the goal</a:t>
            </a:r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AA45E44-59D1-781C-046F-5F3BEB970D6E}"/>
              </a:ext>
            </a:extLst>
          </p:cNvPr>
          <p:cNvSpPr txBox="1">
            <a:spLocks/>
          </p:cNvSpPr>
          <p:nvPr/>
        </p:nvSpPr>
        <p:spPr>
          <a:xfrm>
            <a:off x="4265612" y="274638"/>
            <a:ext cx="731377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485B7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Can I Let It Go?</a:t>
            </a:r>
          </a:p>
        </p:txBody>
      </p:sp>
    </p:spTree>
    <p:extLst>
      <p:ext uri="{BB962C8B-B14F-4D97-AF65-F5344CB8AC3E}">
        <p14:creationId xmlns:p14="http://schemas.microsoft.com/office/powerpoint/2010/main" val="42846395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451634-AAAF-021A-6F5C-B54411B55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C8F78-B265-C998-CC36-D1A191AC2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012" y="5257800"/>
            <a:ext cx="3657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sz="3100" b="1" dirty="0"/>
              <a:t>FALL SEASON</a:t>
            </a:r>
            <a:br>
              <a:rPr lang="en-US" sz="3100" b="1" dirty="0"/>
            </a:br>
            <a:r>
              <a:rPr lang="en-US" sz="3100" b="1" dirty="0"/>
              <a:t>Transition and Release</a:t>
            </a:r>
            <a:endParaRPr lang="en-US" sz="31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234235-083A-1474-859A-6CD929233C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Producing spiritual fruit &amp; growth</a:t>
            </a:r>
          </a:p>
          <a:p>
            <a:r>
              <a:rPr lang="en-US" dirty="0"/>
              <a:t>Romans 5:3-5, Proverbs 17:3</a:t>
            </a:r>
          </a:p>
          <a:p>
            <a:r>
              <a:rPr lang="en-US" dirty="0"/>
              <a:t>The laborers and the harvest</a:t>
            </a:r>
          </a:p>
          <a:p>
            <a:r>
              <a:rPr lang="en-US" dirty="0"/>
              <a:t>Matthew 9:37-38, Galatians 6:9, John 4:35</a:t>
            </a:r>
          </a:p>
          <a:p>
            <a:r>
              <a:rPr lang="en-US" dirty="0"/>
              <a:t>But the fruit of the Spirit is love, joy, peace, longsuffering, gentleness, goodness, faith, meekness, temperance…</a:t>
            </a:r>
          </a:p>
          <a:p>
            <a:r>
              <a:rPr lang="en-US" b="1" dirty="0"/>
              <a:t>APPLICATION: </a:t>
            </a:r>
          </a:p>
          <a:p>
            <a:r>
              <a:rPr lang="en-US" dirty="0"/>
              <a:t>Personal: growth in Christ-likeness</a:t>
            </a:r>
          </a:p>
          <a:p>
            <a:r>
              <a:rPr lang="en-US" dirty="0"/>
              <a:t>Ministry: fruits of salvation</a:t>
            </a:r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4BA8C09-6015-46BA-EDDD-A7D7AD6334D5}"/>
              </a:ext>
            </a:extLst>
          </p:cNvPr>
          <p:cNvSpPr txBox="1">
            <a:spLocks/>
          </p:cNvSpPr>
          <p:nvPr/>
        </p:nvSpPr>
        <p:spPr>
          <a:xfrm>
            <a:off x="4265612" y="274638"/>
            <a:ext cx="731377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485B7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Fruits &amp; the Harvest</a:t>
            </a:r>
          </a:p>
        </p:txBody>
      </p:sp>
    </p:spTree>
    <p:extLst>
      <p:ext uri="{BB962C8B-B14F-4D97-AF65-F5344CB8AC3E}">
        <p14:creationId xmlns:p14="http://schemas.microsoft.com/office/powerpoint/2010/main" val="6593287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6351EC-CC86-3F11-AF6E-5D894C6716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893A78-3B94-E511-791D-E1840B4E6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012" y="5257800"/>
            <a:ext cx="3657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sz="3100" b="1" dirty="0"/>
              <a:t>FALL SEASON</a:t>
            </a:r>
            <a:br>
              <a:rPr lang="en-US" sz="3100" b="1" dirty="0"/>
            </a:br>
            <a:r>
              <a:rPr lang="en-US" sz="3100" b="1" dirty="0"/>
              <a:t>Transition and Release</a:t>
            </a:r>
            <a:endParaRPr lang="en-US" sz="31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423A6B-F879-E253-F69B-CD79437A0A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sz="4800" dirty="0"/>
              <a:t>Psalm 126:5-6"Those who sow in tears shall reap in joy. He who continually goes forth weeping, bearing seed for sowing, shall doubtless come again with rejoicing, bringing his sheaves with him."</a:t>
            </a:r>
          </a:p>
          <a:p>
            <a:r>
              <a:rPr lang="en-US" sz="4800" dirty="0"/>
              <a:t>Mark 4:29"But when the grain ripens, immediately he puts in the sickle, because the harvest has come.“</a:t>
            </a:r>
          </a:p>
          <a:p>
            <a:r>
              <a:rPr lang="en-US" sz="4800" dirty="0"/>
              <a:t>God provides the increase.</a:t>
            </a:r>
            <a:endParaRPr lang="en-US" sz="4800" b="1" dirty="0"/>
          </a:p>
          <a:p>
            <a:pPr marL="0" indent="0">
              <a:buNone/>
            </a:pPr>
            <a:r>
              <a:rPr lang="en-US" sz="4800" b="1" dirty="0"/>
              <a:t>APPLICATION: </a:t>
            </a:r>
          </a:p>
          <a:p>
            <a:r>
              <a:rPr lang="en-US" sz="4800" dirty="0"/>
              <a:t>Personal: daily check our motives</a:t>
            </a:r>
          </a:p>
          <a:p>
            <a:r>
              <a:rPr lang="en-US" sz="4800" dirty="0"/>
              <a:t>Ministry: is the team on the right track</a:t>
            </a:r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24E7C6A-13B5-434A-6B34-E93712EEC931}"/>
              </a:ext>
            </a:extLst>
          </p:cNvPr>
          <p:cNvSpPr txBox="1">
            <a:spLocks/>
          </p:cNvSpPr>
          <p:nvPr/>
        </p:nvSpPr>
        <p:spPr>
          <a:xfrm>
            <a:off x="4265612" y="274638"/>
            <a:ext cx="731377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485B7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More on the Harvest</a:t>
            </a:r>
          </a:p>
        </p:txBody>
      </p:sp>
    </p:spTree>
    <p:extLst>
      <p:ext uri="{BB962C8B-B14F-4D97-AF65-F5344CB8AC3E}">
        <p14:creationId xmlns:p14="http://schemas.microsoft.com/office/powerpoint/2010/main" val="1960499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 txBox="1"/>
          <p:nvPr/>
        </p:nvSpPr>
        <p:spPr>
          <a:xfrm>
            <a:off x="609441" y="1600203"/>
            <a:ext cx="10969943" cy="4267197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485B7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rgbClr val="485B7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485B7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485B7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rgbClr val="485B7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6600" dirty="0"/>
              <a:t>Devotion and Prayer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800" dirty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5400" dirty="0"/>
              <a:t>“Anchored through the Seasons”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altLang="en-US" dirty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altLang="en-US" dirty="0"/>
              <a:t>Hebrews 13:8 (NKJV)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altLang="en-US" dirty="0">
                <a:sym typeface="+mn-ea"/>
              </a:rPr>
              <a:t>Hebrews 6:19 (NKJV)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altLang="en-US" dirty="0">
                <a:sym typeface="+mn-ea"/>
              </a:rPr>
              <a:t>Deuteronomy 31:8 (NKJV)</a:t>
            </a:r>
            <a:endParaRPr lang="en-US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 txBox="1"/>
          <p:nvPr/>
        </p:nvSpPr>
        <p:spPr>
          <a:xfrm>
            <a:off x="609441" y="1600203"/>
            <a:ext cx="10969943" cy="4267197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485B7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rgbClr val="485B7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485B7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485B7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rgbClr val="485B7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5400" b="1" dirty="0"/>
              <a:t>The Journey Continues </a:t>
            </a:r>
            <a:endParaRPr lang="en-US" sz="5400" dirty="0"/>
          </a:p>
          <a:p>
            <a:pPr marL="0" indent="0" algn="ctr">
              <a:buNone/>
            </a:pPr>
            <a:endParaRPr lang="en-US" i="1" dirty="0"/>
          </a:p>
          <a:p>
            <a:pPr marL="0" indent="0" algn="ctr">
              <a:buNone/>
            </a:pPr>
            <a:r>
              <a:rPr lang="en-US" i="1" dirty="0"/>
              <a:t>“Being confident of this, that He who began a good work in you will carry it on to completion until the day of Christ Jesus.”</a:t>
            </a:r>
            <a:br>
              <a:rPr lang="en-US" dirty="0"/>
            </a:br>
            <a:r>
              <a:rPr lang="en-US" b="1" dirty="0"/>
              <a:t>Philippians 1:6  (NIV)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b="1" dirty="0"/>
          </a:p>
          <a:p>
            <a:pPr marL="0" indent="0" algn="ctr">
              <a:buNone/>
            </a:pPr>
            <a:r>
              <a:rPr lang="en-US" dirty="0"/>
              <a:t>Seasons may change.</a:t>
            </a:r>
          </a:p>
          <a:p>
            <a:pPr marL="0" indent="0" algn="ctr">
              <a:buNone/>
            </a:pPr>
            <a:r>
              <a:rPr lang="en-US" dirty="0"/>
              <a:t>The mission/vision remain the same.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8659" y="3881046"/>
            <a:ext cx="2330166" cy="295790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1"/>
          <p:cNvSpPr txBox="1"/>
          <p:nvPr/>
        </p:nvSpPr>
        <p:spPr>
          <a:xfrm>
            <a:off x="760412" y="1600200"/>
            <a:ext cx="10969943" cy="44196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485B7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rgbClr val="485B7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485B7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485B7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rgbClr val="485B7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000" b="1" dirty="0"/>
              <a:t>CLOSING THOUGHTS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000" dirty="0"/>
              <a:t>Metaphors/Parables – Why does Jesus/Bible teach this way?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000" dirty="0"/>
              <a:t>Revealing vs. Concealing, Fulfilling Prophecy,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000" dirty="0"/>
              <a:t>Encouraging Pursuit of Truth, Making Deep Truths Relatable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000" dirty="0"/>
          </a:p>
          <a:p>
            <a:pPr marL="0" indent="0" algn="ctr">
              <a:buNone/>
            </a:pPr>
            <a:r>
              <a:rPr lang="en-US" sz="3000" dirty="0"/>
              <a:t>When we are rooted in Christ, we can remain faithful through every season of the journey! </a:t>
            </a:r>
          </a:p>
          <a:p>
            <a:pPr marL="0" indent="0" algn="ctr">
              <a:buNone/>
            </a:pPr>
            <a:r>
              <a:rPr lang="en-US" sz="3000" dirty="0"/>
              <a:t>For 50 years, this ministry has endured many seasons—but through every season, God remained faithful.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788F56-CF8E-6A93-E3B7-094E3D4FA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03DE9512-6827-BB7D-3EDB-55EFE2461C69}"/>
              </a:ext>
            </a:extLst>
          </p:cNvPr>
          <p:cNvSpPr txBox="1"/>
          <p:nvPr/>
        </p:nvSpPr>
        <p:spPr>
          <a:xfrm>
            <a:off x="760412" y="1600200"/>
            <a:ext cx="10969943" cy="44196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485B7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rgbClr val="485B7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485B7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485B7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rgbClr val="485B7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000" b="1" dirty="0"/>
              <a:t>Q&amp;A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000" dirty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000" dirty="0"/>
              <a:t>Final look at the Group Activity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000" dirty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000" dirty="0"/>
              <a:t>Housekeeping; please turn in your forms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000" dirty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000" dirty="0"/>
              <a:t>Closing Prayer; Thank you; Blessings</a:t>
            </a:r>
          </a:p>
        </p:txBody>
      </p:sp>
    </p:spTree>
    <p:extLst>
      <p:ext uri="{BB962C8B-B14F-4D97-AF65-F5344CB8AC3E}">
        <p14:creationId xmlns:p14="http://schemas.microsoft.com/office/powerpoint/2010/main" val="2316949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 txBox="1"/>
          <p:nvPr/>
        </p:nvSpPr>
        <p:spPr>
          <a:xfrm>
            <a:off x="609441" y="1600203"/>
            <a:ext cx="10969943" cy="426719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485B7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rgbClr val="485B7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485B7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485B7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rgbClr val="485B7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6600" dirty="0"/>
              <a:t>GROUP ACTIVITY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800" dirty="0"/>
          </a:p>
          <a:p>
            <a:pPr marL="0" indent="0" algn="ctr">
              <a:buNone/>
            </a:pPr>
            <a:r>
              <a:rPr lang="en-US" sz="4800" dirty="0"/>
              <a:t>What has been a major detour, delay, distraction or disruption for you since becoming a Kairos volunteer?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D7183-0EB7-17EF-61F6-52D9711B60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28387-3A2C-FBF2-D3F1-4C68E5E0F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WINTER SEASON</a:t>
            </a:r>
            <a:br>
              <a:rPr lang="en-US" b="1" dirty="0"/>
            </a:br>
            <a:r>
              <a:rPr lang="en-US" b="1" dirty="0"/>
              <a:t>Hardship and Waiting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55EDFE4-78D2-1ECC-4721-90068E39EC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7797" y="1905000"/>
            <a:ext cx="7050156" cy="4140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305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8A313B-8A02-580C-456B-F904C85D80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3AC222-3A30-A355-2240-BBD13FF8F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A Time for Everything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78A91B-1C92-9653-3206-C87530D489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5611" y="1600203"/>
            <a:ext cx="7543801" cy="4983159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Winter often looks/feels lifeless, but roots deepen in winter </a:t>
            </a:r>
          </a:p>
          <a:p>
            <a:pPr lvl="1"/>
            <a:r>
              <a:rPr lang="en-US" altLang="en-US" sz="3200" dirty="0"/>
              <a:t>Rest before renewal </a:t>
            </a:r>
          </a:p>
          <a:p>
            <a:pPr lvl="1"/>
            <a:r>
              <a:rPr lang="en-US" altLang="en-US" sz="3200" dirty="0"/>
              <a:t>Permission to pause </a:t>
            </a:r>
          </a:p>
          <a:p>
            <a:pPr lvl="1"/>
            <a:r>
              <a:rPr lang="en-US" altLang="en-US" sz="3200" dirty="0"/>
              <a:t>Listening instead of doing</a:t>
            </a:r>
            <a:endParaRPr lang="en-US" sz="3200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APPLICATION: </a:t>
            </a:r>
          </a:p>
          <a:p>
            <a:r>
              <a:rPr lang="en-US" dirty="0"/>
              <a:t>Scripture: Psalm 46:10  </a:t>
            </a:r>
          </a:p>
          <a:p>
            <a:r>
              <a:rPr lang="en-US" dirty="0"/>
              <a:t>Personal: God is at work all the time</a:t>
            </a:r>
          </a:p>
          <a:p>
            <a:r>
              <a:rPr lang="en-US" dirty="0"/>
              <a:t>Ministry: Resist the pressure to force growth</a:t>
            </a:r>
          </a:p>
          <a:p>
            <a:endParaRPr lang="en-US" b="1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EFD90F8-9345-361C-CDAE-93C0DE729027}"/>
              </a:ext>
            </a:extLst>
          </p:cNvPr>
          <p:cNvSpPr txBox="1">
            <a:spLocks/>
          </p:cNvSpPr>
          <p:nvPr/>
        </p:nvSpPr>
        <p:spPr>
          <a:xfrm>
            <a:off x="379413" y="4953000"/>
            <a:ext cx="3429000" cy="1295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485B7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WINTER SEASON</a:t>
            </a:r>
            <a:br>
              <a:rPr lang="en-US" b="1" dirty="0"/>
            </a:br>
            <a:r>
              <a:rPr lang="en-US" b="1" dirty="0"/>
              <a:t>Hardship and Waiting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050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CBE73C-BD38-96B0-4B07-F71C928F8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E4D7F-37EA-9863-6F53-F69168A34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What Can’t Be Seen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EAC1C5-DE5E-15F9-1D59-01D6480F51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5611" y="1600203"/>
            <a:ext cx="7543801" cy="4983159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COVID</a:t>
            </a:r>
          </a:p>
          <a:p>
            <a:r>
              <a:rPr lang="en-US" dirty="0"/>
              <a:t>Hidden strengthening </a:t>
            </a:r>
          </a:p>
          <a:p>
            <a:r>
              <a:rPr lang="en-US" dirty="0"/>
              <a:t>Deeper more resilient growth</a:t>
            </a:r>
          </a:p>
          <a:p>
            <a:r>
              <a:rPr lang="en-US" dirty="0"/>
              <a:t>Clearing space for transformation </a:t>
            </a:r>
          </a:p>
          <a:p>
            <a:r>
              <a:rPr lang="en-US" dirty="0"/>
              <a:t>Anchoring for future storms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APPLICATION: </a:t>
            </a:r>
          </a:p>
          <a:p>
            <a:r>
              <a:rPr lang="en-US" dirty="0"/>
              <a:t>Scripture:  Colossians 2:6-7</a:t>
            </a:r>
          </a:p>
          <a:p>
            <a:r>
              <a:rPr lang="en-US" dirty="0"/>
              <a:t>Personal: Invisibility is not absence </a:t>
            </a:r>
          </a:p>
          <a:p>
            <a:r>
              <a:rPr lang="en-US" dirty="0"/>
              <a:t>Ministry: Learn to insulate and not isolate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13FC32A-1D39-0372-1048-8B9F85F19A93}"/>
              </a:ext>
            </a:extLst>
          </p:cNvPr>
          <p:cNvSpPr txBox="1">
            <a:spLocks/>
          </p:cNvSpPr>
          <p:nvPr/>
        </p:nvSpPr>
        <p:spPr>
          <a:xfrm>
            <a:off x="379412" y="4953000"/>
            <a:ext cx="3429000" cy="1295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485B7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WINTER SEASON</a:t>
            </a:r>
            <a:br>
              <a:rPr lang="en-US" b="1" dirty="0"/>
            </a:br>
            <a:r>
              <a:rPr lang="en-US" b="1" dirty="0"/>
              <a:t>Hardship and Waiting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0184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BE1730-6136-542F-5937-99342A9C9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3A1B9-F96D-C239-9334-5ABC6F945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What Is Happening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7D99FC-CF58-F65D-4F65-40755036C2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5611" y="1600203"/>
            <a:ext cx="7543801" cy="498315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Quiet reorganization </a:t>
            </a:r>
          </a:p>
          <a:p>
            <a:r>
              <a:rPr lang="en-US" dirty="0"/>
              <a:t>Preparing for the next season</a:t>
            </a:r>
          </a:p>
          <a:p>
            <a:r>
              <a:rPr lang="en-US" dirty="0"/>
              <a:t>Finding comfort in the dark </a:t>
            </a:r>
          </a:p>
          <a:p>
            <a:r>
              <a:rPr lang="en-US" dirty="0"/>
              <a:t>Refining/reconnecting with our vision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APPLICATION: </a:t>
            </a:r>
          </a:p>
          <a:p>
            <a:r>
              <a:rPr lang="en-US" dirty="0"/>
              <a:t>Scripture: 2 Corinthians 4:1  </a:t>
            </a:r>
          </a:p>
          <a:p>
            <a:r>
              <a:rPr lang="en-US" dirty="0"/>
              <a:t>Personal: Winter is God's workshop</a:t>
            </a:r>
          </a:p>
          <a:p>
            <a:r>
              <a:rPr lang="en-US" dirty="0"/>
              <a:t>Ministry: Seeing is not believing</a:t>
            </a:r>
          </a:p>
          <a:p>
            <a:endParaRPr lang="en-US" b="1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7D1BBC1-1042-B109-E0C0-D8128D742836}"/>
              </a:ext>
            </a:extLst>
          </p:cNvPr>
          <p:cNvSpPr txBox="1">
            <a:spLocks/>
          </p:cNvSpPr>
          <p:nvPr/>
        </p:nvSpPr>
        <p:spPr>
          <a:xfrm>
            <a:off x="379412" y="4953000"/>
            <a:ext cx="3429000" cy="1295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485B7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WINTER SEASON</a:t>
            </a:r>
            <a:br>
              <a:rPr lang="en-US" b="1" dirty="0"/>
            </a:br>
            <a:r>
              <a:rPr lang="en-US" b="1" dirty="0"/>
              <a:t>Hardship and Waiting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9686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SPRING SEASON</a:t>
            </a:r>
            <a:br>
              <a:rPr lang="en-US" b="1" dirty="0"/>
            </a:br>
            <a:r>
              <a:rPr lang="en-US" b="1" dirty="0"/>
              <a:t>Renewal and New Beginning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EA8AFC5-A4BF-1A3B-DC04-CA84FA4F38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2812" y="1981200"/>
            <a:ext cx="6552649" cy="43434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C5018-556A-C2B6-1FE2-A65C7BBB6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CB73E-DBDD-0D06-0B04-1EA5C2B24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After The Waiting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9C3183-E828-7C29-31B5-E8C96D274D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700" dirty="0"/>
              <a:t>Spring reminds us that resurrection is part of the journey</a:t>
            </a:r>
          </a:p>
          <a:p>
            <a:r>
              <a:rPr lang="en-US" sz="2700" dirty="0"/>
              <a:t>Spiritual renewal after a difficult (winter) season</a:t>
            </a:r>
          </a:p>
          <a:p>
            <a:r>
              <a:rPr lang="en-US" sz="2700" dirty="0"/>
              <a:t>Renewed hope after disappointment</a:t>
            </a:r>
          </a:p>
          <a:p>
            <a:r>
              <a:rPr lang="en-US" sz="2700" dirty="0"/>
              <a:t>Preparation for future fruitfulness</a:t>
            </a:r>
          </a:p>
          <a:p>
            <a:endParaRPr lang="en-US" sz="2700" dirty="0"/>
          </a:p>
          <a:p>
            <a:pPr marL="0" indent="0">
              <a:buNone/>
            </a:pPr>
            <a:r>
              <a:rPr lang="en-US" sz="2700" b="1" dirty="0"/>
              <a:t>APPLICATION: </a:t>
            </a:r>
          </a:p>
          <a:p>
            <a:r>
              <a:rPr lang="en-US" sz="2700" dirty="0"/>
              <a:t>Scripture: Isaiah 43:19 </a:t>
            </a:r>
          </a:p>
          <a:p>
            <a:r>
              <a:rPr lang="en-US" sz="2700" dirty="0"/>
              <a:t>Personal: Don't confuse sprouts with harvest </a:t>
            </a:r>
          </a:p>
          <a:p>
            <a:r>
              <a:rPr lang="en-US" sz="2700" dirty="0"/>
              <a:t>Ministry: Don’t move faster than God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BD27AD3-5B17-7BD2-8C8E-414A020EF0C4}"/>
              </a:ext>
            </a:extLst>
          </p:cNvPr>
          <p:cNvSpPr txBox="1">
            <a:spLocks/>
          </p:cNvSpPr>
          <p:nvPr/>
        </p:nvSpPr>
        <p:spPr>
          <a:xfrm>
            <a:off x="150812" y="4800600"/>
            <a:ext cx="3886200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485B7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100" b="1" dirty="0"/>
              <a:t>SPRING SEASON</a:t>
            </a:r>
            <a:br>
              <a:rPr lang="en-US" sz="3100" b="1" dirty="0"/>
            </a:br>
            <a:r>
              <a:rPr lang="en-US" sz="3100" b="1" dirty="0"/>
              <a:t>Renewal and New Beginning</a:t>
            </a:r>
            <a:endParaRPr lang="en-US" sz="3100" dirty="0"/>
          </a:p>
        </p:txBody>
      </p:sp>
    </p:spTree>
    <p:extLst>
      <p:ext uri="{BB962C8B-B14F-4D97-AF65-F5344CB8AC3E}">
        <p14:creationId xmlns:p14="http://schemas.microsoft.com/office/powerpoint/2010/main" val="3568200611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Slide - No Log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bd3adbe-0a6f-483c-8432-8addf16505f2" xsi:nil="true"/>
    <lcf76f155ced4ddcb4097134ff3c332f xmlns="52f1d09e-bad4-47cb-86a3-6edf92aaba1f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62BFDBB36367C4BB4377F76BAFC1C21" ma:contentTypeVersion="13" ma:contentTypeDescription="Create a new document." ma:contentTypeScope="" ma:versionID="5d4f767ecedfd4a7f16010f009cdd968">
  <xsd:schema xmlns:xsd="http://www.w3.org/2001/XMLSchema" xmlns:xs="http://www.w3.org/2001/XMLSchema" xmlns:p="http://schemas.microsoft.com/office/2006/metadata/properties" xmlns:ns2="52f1d09e-bad4-47cb-86a3-6edf92aaba1f" xmlns:ns3="fbd3adbe-0a6f-483c-8432-8addf16505f2" targetNamespace="http://schemas.microsoft.com/office/2006/metadata/properties" ma:root="true" ma:fieldsID="059f907684cdc981476f6a36e1e73698" ns2:_="" ns3:_="">
    <xsd:import namespace="52f1d09e-bad4-47cb-86a3-6edf92aaba1f"/>
    <xsd:import namespace="fbd3adbe-0a6f-483c-8432-8addf16505f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f1d09e-bad4-47cb-86a3-6edf92aaba1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09e0aea5-e7cf-4fda-ae09-baa9878f5d9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d3adbe-0a6f-483c-8432-8addf16505f2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e3edacbd-60b4-46b7-977a-29ba11ad8c6d}" ma:internalName="TaxCatchAll" ma:showField="CatchAllData" ma:web="fbd3adbe-0a6f-483c-8432-8addf16505f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388604D-44E2-4E25-B87D-DA25336C03B9}">
  <ds:schemaRefs/>
</ds:datastoreItem>
</file>

<file path=customXml/itemProps2.xml><?xml version="1.0" encoding="utf-8"?>
<ds:datastoreItem xmlns:ds="http://schemas.openxmlformats.org/officeDocument/2006/customXml" ds:itemID="{BEE871E8-9256-4460-971B-99DD8D594AD0}">
  <ds:schemaRefs>
    <ds:schemaRef ds:uri="http://schemas.microsoft.com/office/2006/metadata/properties"/>
    <ds:schemaRef ds:uri="http://schemas.microsoft.com/office/infopath/2007/PartnerControls"/>
    <ds:schemaRef ds:uri="http://www.w3.org/XML/1998/namespace"/>
    <ds:schemaRef ds:uri="fbd3adbe-0a6f-483c-8432-8addf16505f2"/>
    <ds:schemaRef ds:uri="http://purl.org/dc/elements/1.1/"/>
    <ds:schemaRef ds:uri="52f1d09e-bad4-47cb-86a3-6edf92aaba1f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9A1DCC40-B987-4AFD-86E2-FBEC85B06AB3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4785</TotalTime>
  <Words>992</Words>
  <Application>Microsoft Office PowerPoint</Application>
  <PresentationFormat>Custom</PresentationFormat>
  <Paragraphs>188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Aptos</vt:lpstr>
      <vt:lpstr>Arial</vt:lpstr>
      <vt:lpstr>Calibri</vt:lpstr>
      <vt:lpstr>Blank Slide - No Logo</vt:lpstr>
      <vt:lpstr>WHEN EVERYTHING CHANGES</vt:lpstr>
      <vt:lpstr>PowerPoint Presentation</vt:lpstr>
      <vt:lpstr>PowerPoint Presentation</vt:lpstr>
      <vt:lpstr>WINTER SEASON Hardship and Waiting</vt:lpstr>
      <vt:lpstr>A Time for Everything</vt:lpstr>
      <vt:lpstr>What Can’t Be Seen</vt:lpstr>
      <vt:lpstr>What Is Happening</vt:lpstr>
      <vt:lpstr>SPRING SEASON Renewal and New Beginning</vt:lpstr>
      <vt:lpstr>After The Waiting</vt:lpstr>
      <vt:lpstr>A Time of Cultivation</vt:lpstr>
      <vt:lpstr>A Word of Caution</vt:lpstr>
      <vt:lpstr>SUMMER SEASON Fruitfulness and Momentum</vt:lpstr>
      <vt:lpstr>SUMMER SEASON Fruitfulness and Momentum</vt:lpstr>
      <vt:lpstr>SUMMER SEASON Fruitfulness and Momentum</vt:lpstr>
      <vt:lpstr>SUMMER SEASON Fruitfulness and Momentum</vt:lpstr>
      <vt:lpstr>FALL SEASON Transition and Release</vt:lpstr>
      <vt:lpstr>FALL SEASON Transition and Release</vt:lpstr>
      <vt:lpstr>FALL SEASON Transition and Release</vt:lpstr>
      <vt:lpstr>FALL SEASON Transition and Release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Andy Perry</dc:creator>
  <cp:lastModifiedBy>Kevin Resnover</cp:lastModifiedBy>
  <cp:revision>62</cp:revision>
  <cp:lastPrinted>2026-05-12T13:48:00Z</cp:lastPrinted>
  <dcterms:created xsi:type="dcterms:W3CDTF">2022-04-28T17:23:00Z</dcterms:created>
  <dcterms:modified xsi:type="dcterms:W3CDTF">2026-07-13T17:15:14Z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0x010100E62BFDBB36367C4BB4377F76BAFC1C21</vt:lpwstr>
  </property>
  <property fmtid="{D5CDD505-2E9C-101B-9397-08002B2CF9AE}" pid="3" name="MediaServiceImageTags">
    <vt:lpwstr/>
  </property>
  <property fmtid="{D5CDD505-2E9C-101B-9397-08002B2CF9AE}" pid="4" name="ICV">
    <vt:lpwstr>65361559BEAA4191BACFD0A3C5B245A8_12</vt:lpwstr>
  </property>
  <property fmtid="{D5CDD505-2E9C-101B-9397-08002B2CF9AE}" pid="5" name="KSOProductBuildVer">
    <vt:lpwstr>1033-12.1.0.26880</vt:lpwstr>
  </property>
</Properties>
</file>